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75" r:id="rId2"/>
    <p:sldId id="431" r:id="rId3"/>
    <p:sldId id="260" r:id="rId4"/>
    <p:sldId id="377" r:id="rId5"/>
    <p:sldId id="430" r:id="rId6"/>
    <p:sldId id="451" r:id="rId7"/>
    <p:sldId id="450" r:id="rId8"/>
    <p:sldId id="438" r:id="rId9"/>
    <p:sldId id="429" r:id="rId10"/>
    <p:sldId id="432" r:id="rId11"/>
    <p:sldId id="433" r:id="rId12"/>
    <p:sldId id="436" r:id="rId13"/>
    <p:sldId id="434" r:id="rId14"/>
    <p:sldId id="435" r:id="rId15"/>
    <p:sldId id="439" r:id="rId16"/>
    <p:sldId id="441" r:id="rId17"/>
    <p:sldId id="443" r:id="rId18"/>
    <p:sldId id="442" r:id="rId19"/>
    <p:sldId id="440" r:id="rId20"/>
    <p:sldId id="445" r:id="rId21"/>
    <p:sldId id="444" r:id="rId22"/>
    <p:sldId id="446" r:id="rId23"/>
    <p:sldId id="448" r:id="rId24"/>
    <p:sldId id="449" r:id="rId25"/>
    <p:sldId id="447" r:id="rId26"/>
    <p:sldId id="461" r:id="rId27"/>
    <p:sldId id="452" r:id="rId28"/>
    <p:sldId id="453" r:id="rId29"/>
    <p:sldId id="454" r:id="rId30"/>
    <p:sldId id="455" r:id="rId31"/>
    <p:sldId id="456" r:id="rId32"/>
    <p:sldId id="459" r:id="rId33"/>
    <p:sldId id="460" r:id="rId34"/>
    <p:sldId id="457" r:id="rId35"/>
    <p:sldId id="458" r:id="rId36"/>
    <p:sldId id="462" r:id="rId37"/>
    <p:sldId id="464" r:id="rId38"/>
    <p:sldId id="465" r:id="rId39"/>
    <p:sldId id="471" r:id="rId40"/>
    <p:sldId id="468" r:id="rId41"/>
    <p:sldId id="466" r:id="rId42"/>
    <p:sldId id="467" r:id="rId43"/>
    <p:sldId id="472" r:id="rId44"/>
    <p:sldId id="473" r:id="rId45"/>
    <p:sldId id="475" r:id="rId46"/>
    <p:sldId id="477" r:id="rId47"/>
    <p:sldId id="474" r:id="rId48"/>
    <p:sldId id="470" r:id="rId49"/>
    <p:sldId id="478" r:id="rId50"/>
    <p:sldId id="479" r:id="rId51"/>
    <p:sldId id="480" r:id="rId52"/>
    <p:sldId id="481" r:id="rId53"/>
    <p:sldId id="483" r:id="rId54"/>
    <p:sldId id="484" r:id="rId55"/>
    <p:sldId id="485" r:id="rId56"/>
    <p:sldId id="486" r:id="rId57"/>
    <p:sldId id="482" r:id="rId58"/>
    <p:sldId id="487" r:id="rId59"/>
    <p:sldId id="46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80" d="100"/>
          <a:sy n="80" d="100"/>
        </p:scale>
        <p:origin x="36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9/papers/Kirillov_Panoptic_Segmentation_CVPR_2019_paper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ccess.thecvf.com/content_CVPR_2019/papers/Kirillov_Panoptic_Segmentation_CVPR_2019_paper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semantic-segmentation/" TargetMode="External"/><Relationship Id="rId2" Type="http://schemas.openxmlformats.org/officeDocument/2006/relationships/hyperlink" Target="https://arxiv.org/abs/2006.148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8.02002v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012.0072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1511.00561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facebook.com/research/publications/segment-anything/" TargetMode="External"/><Relationship Id="rId2" Type="http://schemas.openxmlformats.org/officeDocument/2006/relationships/hyperlink" Target="https://arxiv.org/pdf/2105.15203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github.com/facebookresearch/segment-anything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11.0637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06377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1801.0086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Instance segmentation </a:t>
            </a:r>
            <a:r>
              <a:rPr lang="en-US" dirty="0"/>
              <a:t>evaluated on instance classification     </a:t>
            </a:r>
          </a:p>
          <a:p>
            <a:r>
              <a:rPr lang="en-US" dirty="0"/>
              <a:t>Same methods as object detection    </a:t>
            </a:r>
          </a:p>
          <a:p>
            <a:r>
              <a:rPr lang="en-US" dirty="0"/>
              <a:t>Mean intersection over Union, </a:t>
            </a:r>
            <a:r>
              <a:rPr lang="en-US" dirty="0" err="1"/>
              <a:t>mIoU</a:t>
            </a:r>
            <a:endParaRPr lang="en-US" dirty="0"/>
          </a:p>
          <a:p>
            <a:r>
              <a:rPr lang="en-US" dirty="0"/>
              <a:t>Mean average precision, </a:t>
            </a:r>
            <a:r>
              <a:rPr lang="en-US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b="1" dirty="0"/>
              <a:t>Panoptic segmentation </a:t>
            </a:r>
            <a:r>
              <a:rPr lang="en-US" dirty="0"/>
              <a:t>must evaluate both stuff and thing classification     </a:t>
            </a:r>
          </a:p>
          <a:p>
            <a:r>
              <a:rPr lang="en-US" dirty="0"/>
              <a:t>Objects (things) should be correctly classified  </a:t>
            </a:r>
          </a:p>
          <a:p>
            <a:r>
              <a:rPr lang="en-US" dirty="0"/>
              <a:t>Pixels in background (stuff) should be correctly classified   </a:t>
            </a:r>
          </a:p>
          <a:p>
            <a:r>
              <a:rPr lang="en-US" dirty="0"/>
              <a:t>Possible approaches  </a:t>
            </a:r>
          </a:p>
          <a:p>
            <a:pPr lvl="1"/>
            <a:r>
              <a:rPr lang="en-US" dirty="0"/>
              <a:t>Evaluate use weighted sum of stuff and thing metrics </a:t>
            </a:r>
          </a:p>
          <a:p>
            <a:pPr lvl="1"/>
            <a:r>
              <a:rPr lang="en-US" dirty="0"/>
              <a:t>Create integrated panoptic metric, </a:t>
            </a:r>
            <a:r>
              <a:rPr lang="en-US" b="1" dirty="0"/>
              <a:t>Panoptic Quotient </a:t>
            </a:r>
          </a:p>
        </p:txBody>
      </p:sp>
    </p:spTree>
    <p:extLst>
      <p:ext uri="{BB962C8B-B14F-4D97-AF65-F5344CB8AC3E}">
        <p14:creationId xmlns:p14="http://schemas.microsoft.com/office/powerpoint/2010/main" val="1122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evaluation methods appropriate for segmentation task</a:t>
            </a:r>
          </a:p>
          <a:p>
            <a:r>
              <a:rPr lang="en-US" dirty="0"/>
              <a:t>How do we define TP, FN and FP for </a:t>
            </a:r>
            <a:r>
              <a:rPr lang="en-US" b="1" dirty="0"/>
              <a:t>panoptic segmentation</a:t>
            </a:r>
            <a:r>
              <a:rPr lang="en-US" dirty="0"/>
              <a:t>?</a:t>
            </a:r>
            <a:r>
              <a:rPr lang="en-US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B95A-7A65-40CF-A02F-76AA0D31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8" y="2130146"/>
            <a:ext cx="9058237" cy="394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CF739-E04D-48EA-8E16-019D438E2F3C}"/>
              </a:ext>
            </a:extLst>
          </p:cNvPr>
          <p:cNvSpPr txBox="1"/>
          <p:nvPr/>
        </p:nvSpPr>
        <p:spPr>
          <a:xfrm>
            <a:off x="1042988" y="621222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Kirillov, et. al, 2019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823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evaluates for both stuff and thing accuracy for ground truth, </a:t>
                </a:r>
                <a:r>
                  <a:rPr lang="en-US" i="1" dirty="0"/>
                  <a:t>g</a:t>
                </a:r>
                <a:r>
                  <a:rPr lang="en-US" dirty="0"/>
                  <a:t>, and classification </a:t>
                </a:r>
                <a:r>
                  <a:rPr lang="en-US" i="1" dirty="0"/>
                  <a:t>p</a:t>
                </a: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Panoptic Quotient </a:t>
                </a:r>
                <a:r>
                  <a:rPr lang="en-US" dirty="0"/>
                  <a:t>written by components: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𝐼𝑜𝑈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𝑠𝑒𝑔𝑚𝑒𝑛𝑡𝑎𝑡𝑖𝑜𝑛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𝑅𝑄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score</a:t>
                </a:r>
              </a:p>
              <a:p>
                <a:r>
                  <a:rPr lang="en-US" dirty="0"/>
                  <a:t>SQ and RQ are not independent  </a:t>
                </a:r>
              </a:p>
              <a:p>
                <a:r>
                  <a:rPr lang="en-US" dirty="0"/>
                  <a:t>SQ is only measured over matched segments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7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66524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segmentation attempts to classify each pixel in an image</a:t>
            </a:r>
          </a:p>
          <a:p>
            <a:r>
              <a:rPr lang="en-US" dirty="0"/>
              <a:t>Each type of stuff is classified under a single label category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Automobiles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Buildings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Classification does not differentiate between instances </a:t>
            </a:r>
          </a:p>
          <a:p>
            <a:r>
              <a:rPr lang="en-US" dirty="0"/>
              <a:t>Context is important in terms of classification and scene understanding</a:t>
            </a:r>
          </a:p>
          <a:p>
            <a:pPr lvl="1"/>
            <a:r>
              <a:rPr lang="en-US" dirty="0"/>
              <a:t>Cars are on roads </a:t>
            </a:r>
          </a:p>
          <a:p>
            <a:pPr lvl="1"/>
            <a:r>
              <a:rPr lang="en-US" dirty="0"/>
              <a:t>Arms, legs, heads are parts of people 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Early attempts at deep semantic segmentation algorithms </a:t>
            </a:r>
          </a:p>
          <a:p>
            <a:r>
              <a:rPr lang="en-US" dirty="0"/>
              <a:t>Early attempts used convolutional followed by other layers   </a:t>
            </a:r>
          </a:p>
          <a:p>
            <a:pPr lvl="1"/>
            <a:r>
              <a:rPr lang="en-US" dirty="0"/>
              <a:t>Fully connected layers – e.g. a VGG 16 architecture</a:t>
            </a:r>
          </a:p>
          <a:p>
            <a:pPr lvl="1"/>
            <a:r>
              <a:rPr lang="en-US" dirty="0"/>
              <a:t>Recurrent layers to capture spatial context </a:t>
            </a:r>
          </a:p>
          <a:p>
            <a:pPr lvl="1"/>
            <a:r>
              <a:rPr lang="en-US" dirty="0"/>
              <a:t>Results had limited accuracy at high computational cost </a:t>
            </a:r>
          </a:p>
          <a:p>
            <a:r>
              <a:rPr lang="en-US" dirty="0"/>
              <a:t>The</a:t>
            </a:r>
            <a:r>
              <a:rPr lang="en-US" b="1" dirty="0"/>
              <a:t> Fully Convolutional Network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Long, et.al., 2014</a:t>
            </a:r>
            <a:r>
              <a:rPr lang="en-US" dirty="0"/>
              <a:t>, was reasonably accurate  </a:t>
            </a:r>
          </a:p>
          <a:p>
            <a:pPr lvl="1"/>
            <a:r>
              <a:rPr lang="en-US" dirty="0"/>
              <a:t>Based on VGG-16, but replace FC layers with </a:t>
            </a:r>
            <a:r>
              <a:rPr lang="en-US" dirty="0" err="1"/>
              <a:t>softmax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Achieved context sensitivity by multiple down-samples with 2x2 max-pooling layers</a:t>
            </a:r>
          </a:p>
          <a:p>
            <a:pPr lvl="1"/>
            <a:r>
              <a:rPr lang="en-US" dirty="0"/>
              <a:t>Could not adapt to different scales </a:t>
            </a:r>
          </a:p>
          <a:p>
            <a:pPr lvl="1"/>
            <a:r>
              <a:rPr lang="en-US" dirty="0"/>
              <a:t>Produced blocky output</a:t>
            </a:r>
          </a:p>
        </p:txBody>
      </p:sp>
    </p:spTree>
    <p:extLst>
      <p:ext uri="{BB962C8B-B14F-4D97-AF65-F5344CB8AC3E}">
        <p14:creationId xmlns:p14="http://schemas.microsoft.com/office/powerpoint/2010/main" val="29822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A59F-D1A8-A6D9-7EC0-B5B82368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9" y="2381126"/>
            <a:ext cx="6327611" cy="4274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use an </a:t>
            </a:r>
            <a:r>
              <a:rPr lang="en-US" b="1" dirty="0"/>
              <a:t>encoder-decoder architecture </a:t>
            </a:r>
          </a:p>
          <a:p>
            <a:r>
              <a:rPr lang="en-US" dirty="0"/>
              <a:t>Convolutional encoder layers create feature map </a:t>
            </a:r>
          </a:p>
          <a:p>
            <a:r>
              <a:rPr lang="en-US" dirty="0"/>
              <a:t>Encoder layers down-sample to </a:t>
            </a:r>
            <a:r>
              <a:rPr lang="en-US" b="1" dirty="0"/>
              <a:t>5 decreasing scales </a:t>
            </a:r>
            <a:r>
              <a:rPr lang="en-US" dirty="0"/>
              <a:t>with 2x2 max-pooling – a </a:t>
            </a:r>
            <a:r>
              <a:rPr lang="en-US" b="1" dirty="0"/>
              <a:t>feature pyramid</a:t>
            </a:r>
          </a:p>
          <a:p>
            <a:r>
              <a:rPr lang="en-US" dirty="0"/>
              <a:t>Decoder layers are up-sample with 2x2 convolution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B79688C-9799-AB18-D0D6-31A342D58F54}"/>
              </a:ext>
            </a:extLst>
          </p:cNvPr>
          <p:cNvSpPr/>
          <p:nvPr/>
        </p:nvSpPr>
        <p:spPr>
          <a:xfrm rot="5400000">
            <a:off x="6505708" y="1088791"/>
            <a:ext cx="511422" cy="2505539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EA52C8-FF79-7B7C-97FB-AF4FDA27DC66}"/>
              </a:ext>
            </a:extLst>
          </p:cNvPr>
          <p:cNvSpPr/>
          <p:nvPr/>
        </p:nvSpPr>
        <p:spPr>
          <a:xfrm rot="5400000">
            <a:off x="9111761" y="1150933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68F02-6DCA-B041-8DD6-94ABE76CAED7}"/>
              </a:ext>
            </a:extLst>
          </p:cNvPr>
          <p:cNvSpPr txBox="1"/>
          <p:nvPr/>
        </p:nvSpPr>
        <p:spPr>
          <a:xfrm>
            <a:off x="8094785" y="1681300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6ADDF-A8BC-8C20-17A6-99EDA8422D12}"/>
              </a:ext>
            </a:extLst>
          </p:cNvPr>
          <p:cNvSpPr txBox="1"/>
          <p:nvPr/>
        </p:nvSpPr>
        <p:spPr>
          <a:xfrm>
            <a:off x="5621216" y="1682264"/>
            <a:ext cx="2545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ADBD6-234A-12EE-3E75-5471ACC1516F}"/>
              </a:ext>
            </a:extLst>
          </p:cNvPr>
          <p:cNvSpPr/>
          <p:nvPr/>
        </p:nvSpPr>
        <p:spPr>
          <a:xfrm>
            <a:off x="5977303" y="310717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CA7022-C631-F39F-1D09-E8D675D42A29}"/>
              </a:ext>
            </a:extLst>
          </p:cNvPr>
          <p:cNvSpPr/>
          <p:nvPr/>
        </p:nvSpPr>
        <p:spPr>
          <a:xfrm>
            <a:off x="6368561" y="4574932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E30EF3-ED51-5D55-A7BB-D37080859972}"/>
              </a:ext>
            </a:extLst>
          </p:cNvPr>
          <p:cNvSpPr/>
          <p:nvPr/>
        </p:nvSpPr>
        <p:spPr>
          <a:xfrm>
            <a:off x="6893903" y="5306123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AEF785-EAAC-2887-7FFF-346BB46ED08A}"/>
              </a:ext>
            </a:extLst>
          </p:cNvPr>
          <p:cNvSpPr/>
          <p:nvPr/>
        </p:nvSpPr>
        <p:spPr>
          <a:xfrm>
            <a:off x="7464667" y="5835218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D9CBA-16A4-6690-B272-88B8F8286679}"/>
              </a:ext>
            </a:extLst>
          </p:cNvPr>
          <p:cNvSpPr/>
          <p:nvPr/>
        </p:nvSpPr>
        <p:spPr>
          <a:xfrm>
            <a:off x="7464667" y="6139034"/>
            <a:ext cx="237393" cy="2417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7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U-Net Decoder layers concatenate </a:t>
            </a:r>
            <a:r>
              <a:rPr lang="en-US" dirty="0" err="1"/>
              <a:t>upsampled</a:t>
            </a:r>
            <a:r>
              <a:rPr lang="en-US" dirty="0"/>
              <a:t> and output from encoder Convolutional layers</a:t>
            </a:r>
            <a:endParaRPr lang="en-US" b="1" dirty="0"/>
          </a:p>
          <a:p>
            <a:r>
              <a:rPr lang="en-US" dirty="0"/>
              <a:t>Concatenation at all levels but largest scale </a:t>
            </a:r>
          </a:p>
          <a:p>
            <a:r>
              <a:rPr lang="en-US" dirty="0"/>
              <a:t>Concatenation maintains context information at all scales</a:t>
            </a:r>
          </a:p>
          <a:p>
            <a:r>
              <a:rPr lang="en-US" dirty="0"/>
              <a:t>Segmentation map output using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  <a:r>
              <a:rPr lang="en-US" dirty="0"/>
              <a:t> at full resolution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2A2FF-FCAA-5955-6C32-44EE5B11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65" y="2373923"/>
            <a:ext cx="3869041" cy="431613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9E80C23-99D6-E059-1A3E-0B93420B9C71}"/>
              </a:ext>
            </a:extLst>
          </p:cNvPr>
          <p:cNvSpPr/>
          <p:nvPr/>
        </p:nvSpPr>
        <p:spPr>
          <a:xfrm>
            <a:off x="7869115" y="2329962"/>
            <a:ext cx="1002323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ADC1C5-1410-F7F8-27BF-C98FCB499F0B}"/>
              </a:ext>
            </a:extLst>
          </p:cNvPr>
          <p:cNvSpPr/>
          <p:nvPr/>
        </p:nvSpPr>
        <p:spPr>
          <a:xfrm>
            <a:off x="7313735" y="5121519"/>
            <a:ext cx="1002323" cy="156853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A9177D-102F-5437-6750-D6DFBC985243}"/>
              </a:ext>
            </a:extLst>
          </p:cNvPr>
          <p:cNvSpPr/>
          <p:nvPr/>
        </p:nvSpPr>
        <p:spPr>
          <a:xfrm>
            <a:off x="9344757" y="2121877"/>
            <a:ext cx="1768720" cy="279155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Segmentation methods attempt to divide images into similar segments </a:t>
            </a:r>
          </a:p>
          <a:p>
            <a:r>
              <a:rPr lang="en-US" dirty="0"/>
              <a:t>Classical segmentation method attempted to group pixels in like classes </a:t>
            </a:r>
          </a:p>
          <a:p>
            <a:pPr lvl="1"/>
            <a:r>
              <a:rPr lang="en-US" dirty="0"/>
              <a:t>Work started in early days of CV – 1970s    </a:t>
            </a:r>
          </a:p>
          <a:p>
            <a:pPr lvl="1"/>
            <a:r>
              <a:rPr lang="en-US" dirty="0"/>
              <a:t>Primarily based on clustering models, but many other algorithms  </a:t>
            </a:r>
          </a:p>
          <a:p>
            <a:pPr lvl="1"/>
            <a:r>
              <a:rPr lang="en-US" dirty="0"/>
              <a:t>Often used complex hand-engineered features  </a:t>
            </a:r>
          </a:p>
          <a:p>
            <a:r>
              <a:rPr lang="en-US" dirty="0"/>
              <a:t>Since about 2015, deep neural network architectures have dominated image segmentation   </a:t>
            </a:r>
          </a:p>
          <a:p>
            <a:pPr lvl="1"/>
            <a:r>
              <a:rPr lang="en-US" dirty="0"/>
              <a:t>Our focus for this lesson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5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U-Net, </a:t>
            </a:r>
            <a:r>
              <a:rPr lang="en-US" dirty="0" err="1">
                <a:hlinkClick r:id="rId2"/>
              </a:rPr>
              <a:t>Ronneberger</a:t>
            </a:r>
            <a:r>
              <a:rPr lang="en-US" dirty="0">
                <a:hlinkClick r:id="rId2"/>
              </a:rPr>
              <a:t>, et. al, 2019</a:t>
            </a:r>
            <a:r>
              <a:rPr lang="en-US" dirty="0"/>
              <a:t>, is a fully convolutional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701314"/>
            <a:ext cx="4187145" cy="464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maintain context and  scale U-Net divides large images into overlapping tiles</a:t>
            </a:r>
          </a:p>
          <a:p>
            <a:r>
              <a:rPr lang="en-US" dirty="0"/>
              <a:t>Segmentation performed on each tile and jointed by edge interpolation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AD5E7-2373-5AE1-313A-CF6A9BD0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3" y="3143250"/>
            <a:ext cx="5360676" cy="25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>
                <a:hlinkClick r:id="rId2"/>
              </a:rPr>
              <a:t>Badrinarayanan</a:t>
            </a:r>
            <a:r>
              <a:rPr lang="en-US" dirty="0">
                <a:hlinkClick r:id="rId2"/>
              </a:rPr>
              <a:t>, et. al., 2016</a:t>
            </a:r>
            <a:r>
              <a:rPr lang="en-US" dirty="0"/>
              <a:t>, was created to overcome limitations of U-Net </a:t>
            </a:r>
          </a:p>
          <a:p>
            <a:r>
              <a:rPr lang="en-US" dirty="0"/>
              <a:t>U-Net is effective, but uses considerable memory </a:t>
            </a:r>
          </a:p>
          <a:p>
            <a:pPr lvl="1"/>
            <a:r>
              <a:rPr lang="en-US" dirty="0"/>
              <a:t>Concatenation operation doubles memory requirement </a:t>
            </a:r>
          </a:p>
          <a:p>
            <a:pPr lvl="1"/>
            <a:r>
              <a:rPr lang="en-US" dirty="0"/>
              <a:t>Slows execution </a:t>
            </a:r>
          </a:p>
          <a:p>
            <a:r>
              <a:rPr lang="en-US" dirty="0" err="1"/>
              <a:t>SegNet</a:t>
            </a:r>
            <a:r>
              <a:rPr lang="en-US" dirty="0"/>
              <a:t>, also uses an </a:t>
            </a:r>
            <a:r>
              <a:rPr lang="en-US" b="1" dirty="0"/>
              <a:t>encoder-decoder architecture </a:t>
            </a:r>
            <a:endParaRPr lang="en-US" dirty="0"/>
          </a:p>
          <a:p>
            <a:pPr lvl="1"/>
            <a:r>
              <a:rPr lang="en-US" dirty="0"/>
              <a:t>Reduces memory use </a:t>
            </a:r>
          </a:p>
          <a:p>
            <a:pPr lvl="1"/>
            <a:r>
              <a:rPr lang="en-US" dirty="0"/>
              <a:t>More efficient execution  </a:t>
            </a:r>
          </a:p>
        </p:txBody>
      </p:sp>
    </p:spTree>
    <p:extLst>
      <p:ext uri="{BB962C8B-B14F-4D97-AF65-F5344CB8AC3E}">
        <p14:creationId xmlns:p14="http://schemas.microsoft.com/office/powerpoint/2010/main" val="30207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is based on VGG-16, less FC layers   </a:t>
            </a:r>
          </a:p>
          <a:p>
            <a:r>
              <a:rPr lang="en-US" dirty="0"/>
              <a:t>Encoder down-samples with 2x2 max-pooling</a:t>
            </a:r>
          </a:p>
          <a:p>
            <a:r>
              <a:rPr lang="en-US" dirty="0"/>
              <a:t>Decoder is inverse convolutional layers of VGG-16</a:t>
            </a:r>
          </a:p>
          <a:p>
            <a:r>
              <a:rPr lang="en-US" dirty="0"/>
              <a:t>Decoder up-samples with 2x2 convolution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20149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5186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20" y="686603"/>
            <a:ext cx="10515600" cy="2884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  <a:p>
            <a:r>
              <a:rPr lang="en-US" dirty="0"/>
              <a:t>Encoder creates feature pyramid  </a:t>
            </a:r>
          </a:p>
          <a:p>
            <a:r>
              <a:rPr lang="en-US" dirty="0"/>
              <a:t>Output layer is </a:t>
            </a:r>
            <a:r>
              <a:rPr lang="en-US" dirty="0" err="1"/>
              <a:t>softmax</a:t>
            </a:r>
            <a:r>
              <a:rPr lang="en-US" dirty="0"/>
              <a:t> layers – In yellow</a:t>
            </a:r>
          </a:p>
          <a:p>
            <a:r>
              <a:rPr lang="en-US" dirty="0"/>
              <a:t>Network training with categorical cross-entropy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C14-D8DA-DF45-12E2-922F9964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55" y="4358588"/>
            <a:ext cx="8294346" cy="240179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8D316FD-3291-9097-DB79-F369164E00EE}"/>
              </a:ext>
            </a:extLst>
          </p:cNvPr>
          <p:cNvSpPr/>
          <p:nvPr/>
        </p:nvSpPr>
        <p:spPr>
          <a:xfrm rot="5400000">
            <a:off x="4105408" y="3180658"/>
            <a:ext cx="511422" cy="2215392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31F1D2-481C-DDB3-7299-627766FD1153}"/>
              </a:ext>
            </a:extLst>
          </p:cNvPr>
          <p:cNvSpPr/>
          <p:nvPr/>
        </p:nvSpPr>
        <p:spPr>
          <a:xfrm rot="5400000">
            <a:off x="6467475" y="3090082"/>
            <a:ext cx="511422" cy="2381253"/>
          </a:xfrm>
          <a:prstGeom prst="leftBrace">
            <a:avLst>
              <a:gd name="adj1" fmla="val 34121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D2085-0D03-2077-6CAA-D966B0E3B4C0}"/>
              </a:ext>
            </a:extLst>
          </p:cNvPr>
          <p:cNvSpPr txBox="1"/>
          <p:nvPr/>
        </p:nvSpPr>
        <p:spPr>
          <a:xfrm>
            <a:off x="5532559" y="3620447"/>
            <a:ext cx="24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Decoder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E595-09C6-5788-90E3-8B4D516DB5F8}"/>
              </a:ext>
            </a:extLst>
          </p:cNvPr>
          <p:cNvSpPr txBox="1"/>
          <p:nvPr/>
        </p:nvSpPr>
        <p:spPr>
          <a:xfrm>
            <a:off x="3294184" y="3628547"/>
            <a:ext cx="217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Encoder Layers</a:t>
            </a:r>
          </a:p>
        </p:txBody>
      </p:sp>
    </p:spTree>
    <p:extLst>
      <p:ext uri="{BB962C8B-B14F-4D97-AF65-F5344CB8AC3E}">
        <p14:creationId xmlns:p14="http://schemas.microsoft.com/office/powerpoint/2010/main" val="14760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6794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Semantic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6841"/>
            <a:ext cx="10515600" cy="550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SegNet</a:t>
            </a:r>
            <a:r>
              <a:rPr lang="en-US" dirty="0"/>
              <a:t>, </a:t>
            </a:r>
            <a:r>
              <a:rPr lang="en-US" dirty="0" err="1"/>
              <a:t>Badrinarayanan</a:t>
            </a:r>
            <a:r>
              <a:rPr lang="en-US" dirty="0"/>
              <a:t>, et. al., 2016, uses a fully convolutional encoder-decoder architecture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1850781"/>
            <a:ext cx="6312210" cy="44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SegNet</a:t>
            </a:r>
            <a:r>
              <a:rPr lang="en-US" dirty="0"/>
              <a:t> does not use concatenation with feature pyramid to save memory   </a:t>
            </a:r>
          </a:p>
          <a:p>
            <a:r>
              <a:rPr lang="en-US" dirty="0"/>
              <a:t>Max-pooling indices created in feature pyramid</a:t>
            </a:r>
          </a:p>
          <a:p>
            <a:r>
              <a:rPr lang="en-US" dirty="0"/>
              <a:t>Max-pooling indices map value to up-sampled image</a:t>
            </a:r>
          </a:p>
          <a:p>
            <a:r>
              <a:rPr lang="en-US" dirty="0"/>
              <a:t>Convolution layer decodes the values to higher-resolution feature map</a:t>
            </a:r>
          </a:p>
          <a:p>
            <a:r>
              <a:rPr lang="en-US" dirty="0"/>
              <a:t>Max-pooling indices require less memory – similar to a 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58522-E481-38F5-3E94-D56B2CA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37" y="2401545"/>
            <a:ext cx="4429939" cy="404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7D5ABE-A0DF-4455-884E-0F3F525AC401}"/>
              </a:ext>
            </a:extLst>
          </p:cNvPr>
          <p:cNvSpPr/>
          <p:nvPr/>
        </p:nvSpPr>
        <p:spPr>
          <a:xfrm>
            <a:off x="10937631" y="4229100"/>
            <a:ext cx="1254369" cy="1019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4A18-CFB7-1B47-3106-27912FDEA7FE}"/>
              </a:ext>
            </a:extLst>
          </p:cNvPr>
          <p:cNvSpPr/>
          <p:nvPr/>
        </p:nvSpPr>
        <p:spPr>
          <a:xfrm>
            <a:off x="8029587" y="322215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210B60-B47A-11AA-9781-B3A1CB7F672F}"/>
              </a:ext>
            </a:extLst>
          </p:cNvPr>
          <p:cNvSpPr/>
          <p:nvPr/>
        </p:nvSpPr>
        <p:spPr>
          <a:xfrm>
            <a:off x="8728053" y="3555326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764136-37F6-8444-7DB7-F53010DB1627}"/>
              </a:ext>
            </a:extLst>
          </p:cNvPr>
          <p:cNvSpPr/>
          <p:nvPr/>
        </p:nvSpPr>
        <p:spPr>
          <a:xfrm>
            <a:off x="9133406" y="3828461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6B6500-477A-0CAB-C1BE-31C859AC1AA0}"/>
              </a:ext>
            </a:extLst>
          </p:cNvPr>
          <p:cNvSpPr/>
          <p:nvPr/>
        </p:nvSpPr>
        <p:spPr>
          <a:xfrm>
            <a:off x="8073049" y="4221820"/>
            <a:ext cx="405353" cy="400639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</a:t>
            </a:r>
            <a:r>
              <a:rPr lang="en-US" dirty="0" err="1"/>
              <a:t>SegNet</a:t>
            </a:r>
            <a:r>
              <a:rPr lang="en-US" dirty="0"/>
              <a:t>, work?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F9B4-ABAE-75D7-73E4-17A7143C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2" y="1777610"/>
            <a:ext cx="11391255" cy="3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Sematic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</a:t>
            </a:r>
            <a:r>
              <a:rPr lang="en-US" dirty="0" err="1"/>
              <a:t>SegNet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84523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Instance segmentation algorithms seek to label pixels for individual instances of objects</a:t>
            </a:r>
          </a:p>
          <a:p>
            <a:r>
              <a:rPr lang="en-US" dirty="0"/>
              <a:t>In contrast, sematic segmentation attempts to label pixels of the same type of object </a:t>
            </a:r>
          </a:p>
          <a:p>
            <a:r>
              <a:rPr lang="en-US" dirty="0"/>
              <a:t>Instance segmentation is more challenging task  </a:t>
            </a:r>
          </a:p>
          <a:p>
            <a:r>
              <a:rPr lang="en-US" dirty="0"/>
              <a:t>Is multi-task problem, detection and segmentation  </a:t>
            </a:r>
          </a:p>
          <a:p>
            <a:r>
              <a:rPr lang="en-US" dirty="0"/>
              <a:t>Background pixels are left unclassified  </a:t>
            </a:r>
          </a:p>
          <a:p>
            <a:r>
              <a:rPr lang="en-US" dirty="0"/>
              <a:t>Instance segmentation is closely related to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Mask R-CNN, </a:t>
            </a:r>
            <a:r>
              <a:rPr lang="en-US" dirty="0">
                <a:hlinkClick r:id="rId2"/>
              </a:rPr>
              <a:t>He, et. al, 2018</a:t>
            </a:r>
            <a:r>
              <a:rPr lang="en-US" dirty="0"/>
              <a:t>, was a significant advance in instance segmentation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4912329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Mask R-CNN is based on the Faster R-CNN architecture </a:t>
            </a:r>
          </a:p>
          <a:p>
            <a:r>
              <a:rPr lang="en-US" dirty="0"/>
              <a:t>Adds a branch to detect and label pixels of object instances</a:t>
            </a:r>
          </a:p>
          <a:p>
            <a:r>
              <a:rPr lang="en-US" dirty="0"/>
              <a:t>Classifier branch votes for object category </a:t>
            </a:r>
          </a:p>
          <a:p>
            <a:r>
              <a:rPr lang="en-US" dirty="0" err="1"/>
              <a:t>RoIAlign</a:t>
            </a:r>
            <a:r>
              <a:rPr lang="en-US" dirty="0"/>
              <a:t> pool improves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9431-8B02-BC31-3C3B-6EA772704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17" y="3107724"/>
            <a:ext cx="5711302" cy="25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Mask R-CNN is based on Faster R-CNN, </a:t>
            </a:r>
            <a:r>
              <a:rPr lang="en-US" dirty="0">
                <a:hlinkClick r:id="rId2"/>
              </a:rPr>
              <a:t>Ren, et. al., 2016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6246222" cy="4199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can use any pre-trained convolutional model to create feature maps </a:t>
            </a:r>
          </a:p>
          <a:p>
            <a:r>
              <a:rPr lang="en-US" dirty="0"/>
              <a:t>A branch computes region proposals and different scales for objects </a:t>
            </a:r>
          </a:p>
          <a:p>
            <a:r>
              <a:rPr lang="en-US" dirty="0" err="1"/>
              <a:t>RoI</a:t>
            </a:r>
            <a:r>
              <a:rPr lang="en-US" dirty="0"/>
              <a:t> pooling combines features with proposals  </a:t>
            </a:r>
          </a:p>
          <a:p>
            <a:r>
              <a:rPr lang="en-US" dirty="0"/>
              <a:t>Classifier identifies and classifies objects </a:t>
            </a:r>
          </a:p>
          <a:p>
            <a:r>
              <a:rPr lang="en-US" dirty="0"/>
              <a:t>Maximal suppression used to find best </a:t>
            </a:r>
            <a:r>
              <a:rPr lang="en-US" dirty="0" err="1"/>
              <a:t>RoIs</a:t>
            </a:r>
            <a:r>
              <a:rPr lang="en-US" dirty="0"/>
              <a:t> and object categories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242C8-338F-A5DD-9396-DBAF41FF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61" y="1702489"/>
            <a:ext cx="4771542" cy="49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57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Increasing resolution in Mask R-CNN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19" y="1866506"/>
            <a:ext cx="6915525" cy="465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Faster R-CNN </a:t>
            </a:r>
            <a:r>
              <a:rPr lang="en-US" dirty="0" err="1"/>
              <a:t>RoIPooling</a:t>
            </a:r>
            <a:r>
              <a:rPr lang="en-US" dirty="0"/>
              <a:t> coarsely quantized onto coarse 7x7 feature map </a:t>
            </a:r>
          </a:p>
          <a:p>
            <a:r>
              <a:rPr lang="en-US" dirty="0" err="1"/>
              <a:t>RoIPooling</a:t>
            </a:r>
            <a:r>
              <a:rPr lang="en-US" dirty="0"/>
              <a:t> does not allow accurate segmentation </a:t>
            </a:r>
          </a:p>
          <a:p>
            <a:r>
              <a:rPr lang="en-US" dirty="0"/>
              <a:t>Mask R-CNN uses </a:t>
            </a:r>
            <a:r>
              <a:rPr lang="en-US" b="1" dirty="0" err="1"/>
              <a:t>RoIAlign</a:t>
            </a:r>
            <a:r>
              <a:rPr lang="en-US" dirty="0"/>
              <a:t> to achieve pixel-level segmentation accuracy </a:t>
            </a:r>
          </a:p>
          <a:p>
            <a:r>
              <a:rPr lang="en-US" dirty="0"/>
              <a:t> </a:t>
            </a:r>
            <a:r>
              <a:rPr lang="en-US" dirty="0" err="1"/>
              <a:t>RoIAlign</a:t>
            </a:r>
            <a:r>
              <a:rPr lang="en-US" dirty="0"/>
              <a:t> uses bilinear interpolation to compute 4 values in each bin</a:t>
            </a:r>
          </a:p>
          <a:p>
            <a:r>
              <a:rPr lang="en-US" dirty="0"/>
              <a:t>Apply max or average pooling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74D29-B425-FFA1-5BA0-BFE4CF49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97" y="2056172"/>
            <a:ext cx="4147008" cy="4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40"/>
            <a:ext cx="10515600" cy="2990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Head architectures for Mask R-CNN</a:t>
            </a:r>
          </a:p>
          <a:p>
            <a:r>
              <a:rPr lang="en-US" dirty="0"/>
              <a:t>Head branches used to label object pixels, the</a:t>
            </a:r>
            <a:r>
              <a:rPr lang="en-US" b="1" dirty="0"/>
              <a:t> mask</a:t>
            </a:r>
          </a:p>
          <a:p>
            <a:r>
              <a:rPr lang="en-US" dirty="0"/>
              <a:t>He, et. al., tried several backbones with corresponding head architectures  </a:t>
            </a:r>
          </a:p>
          <a:p>
            <a:r>
              <a:rPr lang="en-US" dirty="0"/>
              <a:t>Different head architectures reflect how different scale are managed in backbone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3BCF-6E88-0B21-221E-BD92ABF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36" y="4114800"/>
            <a:ext cx="8252041" cy="26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Training Mask R-CNN</a:t>
                </a:r>
              </a:p>
              <a:p>
                <a:r>
                  <a:rPr lang="en-US" dirty="0"/>
                  <a:t>Requires multi-task loss function  for object detection, classification and segmentation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 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object classification, per Faster R-CNN</a:t>
                </a:r>
              </a:p>
              <a:p>
                <a:pPr marL="457200" indent="5715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regression loss for box offset and dimensions, per Faster R-CNN</a:t>
                </a:r>
              </a:p>
              <a:p>
                <a:pPr marL="1658938" indent="-11445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 entropy loss for pixels within instance mask, on computed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2400" dirty="0"/>
                  <a:t> and for highest probability object class – form of maximal suppression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k</a:t>
                </a:r>
                <a:r>
                  <a:rPr lang="en-US" dirty="0"/>
                  <a:t> classes, mask for most probable class is retained – non-maximal suppression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9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Mask R-CNN work?</a:t>
            </a:r>
          </a:p>
          <a:p>
            <a:r>
              <a:rPr lang="en-US" dirty="0"/>
              <a:t>He, et. al., compared Mask R-CNN to other models and to various choices of feature map generating backbones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Find many more details in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3589-9715-C641-D997-7FA16ADB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" y="2545237"/>
            <a:ext cx="11349759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Indoor and outdoor Instance segmentation with Mask R-CNN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B9A93-D467-FAC5-4DB8-7A06B4B6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1687492"/>
            <a:ext cx="10921763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7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9785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Panoptic segmentation combines the instance segmentation and semantic segmentation tasks </a:t>
            </a:r>
          </a:p>
          <a:p>
            <a:r>
              <a:rPr lang="en-US" dirty="0"/>
              <a:t>Instance segmentation of foreground objects  </a:t>
            </a:r>
          </a:p>
          <a:p>
            <a:r>
              <a:rPr lang="en-US" dirty="0"/>
              <a:t>Semantic segmentation of background pixels</a:t>
            </a:r>
          </a:p>
          <a:p>
            <a:r>
              <a:rPr lang="en-US" dirty="0"/>
              <a:t>Evaluate joint task with PQ</a:t>
            </a:r>
          </a:p>
          <a:p>
            <a:r>
              <a:rPr lang="en-US" dirty="0"/>
              <a:t>Or, independently evaluate:  </a:t>
            </a:r>
          </a:p>
          <a:p>
            <a:pPr lvl="1"/>
            <a:r>
              <a:rPr lang="en-US" dirty="0" err="1"/>
              <a:t>mAP</a:t>
            </a:r>
            <a:r>
              <a:rPr lang="en-US" dirty="0"/>
              <a:t>, </a:t>
            </a:r>
            <a:r>
              <a:rPr lang="en-US" dirty="0" err="1"/>
              <a:t>mIoU</a:t>
            </a:r>
            <a:r>
              <a:rPr lang="en-US" dirty="0"/>
              <a:t>, for instance segmentation   </a:t>
            </a:r>
          </a:p>
          <a:p>
            <a:pPr lvl="1"/>
            <a:r>
              <a:rPr lang="en-US" dirty="0"/>
              <a:t>Average accuracy, AP, etc. for sematic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9773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feature pyramid network, </a:t>
            </a:r>
            <a:r>
              <a:rPr lang="en-US" dirty="0">
                <a:hlinkClick r:id="rId2"/>
              </a:rPr>
              <a:t>Kirillov, et. al., 2019</a:t>
            </a:r>
            <a:r>
              <a:rPr lang="en-US" dirty="0"/>
              <a:t>, performs panoptic segmentation at multiple scales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416664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a convolutional feature pyramid to create multi-scale feature map </a:t>
            </a:r>
          </a:p>
          <a:p>
            <a:r>
              <a:rPr lang="en-US" dirty="0"/>
              <a:t>Instance segmentation branch performs instance segmentation within bounding boxes   </a:t>
            </a:r>
          </a:p>
          <a:p>
            <a:r>
              <a:rPr lang="en-US" dirty="0"/>
              <a:t>Semantic segmentation performed outside instance masks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7066-90DB-F8ED-1050-83EE6987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08" y="2088037"/>
            <a:ext cx="5683589" cy="4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Panoptic feature pyramid network, </a:t>
                </a:r>
                <a:r>
                  <a:rPr lang="en-US" dirty="0">
                    <a:hlinkClick r:id="rId2"/>
                  </a:rPr>
                  <a:t>Kirillov, et. al., 2019</a:t>
                </a:r>
                <a:r>
                  <a:rPr lang="en-US" dirty="0"/>
                  <a:t>, performs panoptic segmentation at multiple scales </a:t>
                </a:r>
              </a:p>
              <a:p>
                <a:r>
                  <a:rPr lang="en-US" dirty="0"/>
                  <a:t>Panoptic segmentation is a </a:t>
                </a:r>
                <a:r>
                  <a:rPr lang="en-US" b="1" dirty="0"/>
                  <a:t>multitask learning problem  </a:t>
                </a:r>
              </a:p>
              <a:p>
                <a:r>
                  <a:rPr lang="en-US" dirty="0"/>
                  <a:t>Panoptic FPN uses a multitask loss function: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</a:p>
              <a:p>
                <a:pPr marL="801688" indent="-801688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instance segmentation task – objects in foreground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given to semantic segmentation task – stuff in background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1159" t="-174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Example, semantic, instance and panoptic segmentation tasks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FA03F-84A7-42AC-AA7A-2B1EC889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1" y="1552357"/>
            <a:ext cx="7012341" cy="50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Instance 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Indoor and outdoor semantic segmentation with panoptic FCN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B0A5-EC60-EA54-B3F1-35FCA78A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9" y="2078610"/>
            <a:ext cx="10848451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FPN uses independent branches for instance and semantic segmentation tasks  </a:t>
            </a:r>
          </a:p>
          <a:p>
            <a:r>
              <a:rPr lang="en-US" dirty="0"/>
              <a:t>To improve performance the panoptic FCN integrates both tasks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876-81B0-7398-4935-91D2A3E7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06" y="3501656"/>
            <a:ext cx="2780908" cy="3238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8BA7F-6E4B-3464-81C3-9E9D58C3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81" y="3501656"/>
            <a:ext cx="3049613" cy="31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pyramid creates multiscale feature map   </a:t>
            </a:r>
          </a:p>
          <a:p>
            <a:r>
              <a:rPr lang="en-US" dirty="0"/>
              <a:t>Encoded features have high resolution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Panoptic fully convolutional network, </a:t>
            </a: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is a state-of-the art architecture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1902940"/>
            <a:ext cx="11105740" cy="167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Kernels are learned for instance and semantic segmentation   </a:t>
            </a:r>
          </a:p>
          <a:p>
            <a:r>
              <a:rPr lang="en-US" dirty="0"/>
              <a:t>Kernel fusion creates multitask filters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00D79-9C8F-481B-7075-96DDCB0A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6" y="3293479"/>
            <a:ext cx="7871038" cy="34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imbalance with panoptic segmentation </a:t>
            </a:r>
          </a:p>
          <a:p>
            <a:r>
              <a:rPr lang="en-US" dirty="0"/>
              <a:t>Class imbalance is a significant problem when training panoptic segmentation models </a:t>
            </a:r>
          </a:p>
          <a:p>
            <a:pPr lvl="1"/>
            <a:r>
              <a:rPr lang="en-US" dirty="0"/>
              <a:t>Example: Foreground objects are generally only a small fraction of pixels </a:t>
            </a:r>
          </a:p>
          <a:p>
            <a:pPr lvl="1"/>
            <a:r>
              <a:rPr lang="en-US" dirty="0"/>
              <a:t>Example: Many types of small-area background categories – e.g. stripes on a road  </a:t>
            </a:r>
          </a:p>
          <a:p>
            <a:r>
              <a:rPr lang="en-US" dirty="0"/>
              <a:t>To overcome class imbalance problems, Li, et. al., use two approaches: </a:t>
            </a:r>
          </a:p>
          <a:p>
            <a:pPr lvl="1"/>
            <a:r>
              <a:rPr lang="en-US" b="1" dirty="0"/>
              <a:t>Focal loss </a:t>
            </a:r>
            <a:r>
              <a:rPr lang="en-US" dirty="0"/>
              <a:t>is applied in the position head </a:t>
            </a:r>
          </a:p>
          <a:p>
            <a:pPr lvl="1"/>
            <a:r>
              <a:rPr lang="en-US" dirty="0"/>
              <a:t>Training the end-to-end network uses </a:t>
            </a:r>
            <a:r>
              <a:rPr lang="en-US" b="1" dirty="0"/>
              <a:t>Dice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0" dirty="0">
                    <a:effectLst/>
                    <a:latin typeface="Inter"/>
                  </a:rPr>
                  <a:t>Dice-</a:t>
                </a:r>
                <a:r>
                  <a:rPr lang="en-US" b="1" i="0" dirty="0" err="1">
                    <a:effectLst/>
                    <a:latin typeface="Inter"/>
                  </a:rPr>
                  <a:t>Sørensen</a:t>
                </a:r>
                <a:r>
                  <a:rPr lang="en-US" b="1" i="0" dirty="0">
                    <a:effectLst/>
                    <a:latin typeface="Inter"/>
                  </a:rPr>
                  <a:t> coefficient</a:t>
                </a:r>
                <a:r>
                  <a:rPr lang="en-US" b="0" i="0" dirty="0">
                    <a:effectLst/>
                    <a:latin typeface="Inter"/>
                  </a:rPr>
                  <a:t>, or </a:t>
                </a:r>
                <a:r>
                  <a:rPr lang="en-US" b="1" dirty="0"/>
                  <a:t>Dice loss</a:t>
                </a:r>
                <a:r>
                  <a:rPr lang="en-US" dirty="0"/>
                  <a:t>, is considered more robust to class imbalance   </a:t>
                </a:r>
              </a:p>
              <a:p>
                <a:r>
                  <a:rPr lang="en-US" b="0" i="0" dirty="0">
                    <a:effectLst/>
                    <a:latin typeface="Inter"/>
                  </a:rPr>
                  <a:t>For two sets,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i="0" dirty="0">
                    <a:effectLst/>
                    <a:latin typeface="Inter"/>
                  </a:rPr>
                  <a:t>, the Dice-</a:t>
                </a:r>
                <a:r>
                  <a:rPr lang="en-US" b="0" i="0" dirty="0" err="1">
                    <a:effectLst/>
                    <a:latin typeface="Inter"/>
                  </a:rPr>
                  <a:t>Sørensen</a:t>
                </a:r>
                <a:r>
                  <a:rPr lang="en-US" b="0" i="0" dirty="0">
                    <a:effectLst/>
                    <a:latin typeface="Inter"/>
                  </a:rPr>
                  <a:t> coefficient </a:t>
                </a:r>
                <a:r>
                  <a:rPr lang="en-US" dirty="0"/>
                  <a:t>is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simple case of binary classification, we write Dice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label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Binary category prediction </a:t>
                </a:r>
              </a:p>
              <a:p>
                <a:r>
                  <a:rPr lang="en-US" dirty="0"/>
                  <a:t>Dice loss is equivalent to F1 loss</a:t>
                </a:r>
              </a:p>
              <a:p>
                <a:r>
                  <a:rPr lang="en-US" dirty="0"/>
                  <a:t>Full details on loss functions for training semantic segmentation models can be found in </a:t>
                </a:r>
                <a:r>
                  <a:rPr lang="en-US" dirty="0">
                    <a:hlinkClick r:id="rId2"/>
                  </a:rPr>
                  <a:t>Jadon, 2020</a:t>
                </a:r>
                <a:r>
                  <a:rPr lang="en-US" dirty="0"/>
                  <a:t>, or </a:t>
                </a:r>
                <a:r>
                  <a:rPr lang="en-US" dirty="0">
                    <a:hlinkClick r:id="rId3"/>
                  </a:rPr>
                  <a:t>Jeremy Jordan’s blog post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043" t="-2179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487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Focal </a:t>
            </a:r>
            <a:r>
              <a:rPr lang="en-US" b="1" dirty="0"/>
              <a:t>loss </a:t>
            </a:r>
            <a:r>
              <a:rPr lang="en-US" dirty="0"/>
              <a:t>addresses class imbalance by reweighting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write binary cross-entropy in the well known form: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Focal loss reweights cross-entropy: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- Where: </a:t>
                </a:r>
              </a:p>
              <a:p>
                <a:pPr marL="0" indent="5699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hyperparameter,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 marL="569913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cross-entropy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dirty="0"/>
                  <a:t> term down-weights easy to learn categories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3EC468-3BA7-B65F-61F5-754DBFD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0" y="1836953"/>
                <a:ext cx="5416664" cy="4936206"/>
              </a:xfrm>
              <a:prstGeom prst="rect">
                <a:avLst/>
              </a:prstGeom>
              <a:blipFill>
                <a:blip r:embed="rId2"/>
                <a:stretch>
                  <a:fillRect l="-2027" t="-1975" r="-304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976E0F-B461-CABA-855B-B5DAFEB2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23" y="1836953"/>
            <a:ext cx="4727960" cy="4398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729F6-46BF-1D81-9F0D-85F717AD2557}"/>
              </a:ext>
            </a:extLst>
          </p:cNvPr>
          <p:cNvSpPr txBox="1"/>
          <p:nvPr/>
        </p:nvSpPr>
        <p:spPr>
          <a:xfrm>
            <a:off x="6942423" y="6348475"/>
            <a:ext cx="609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Find many more details in </a:t>
            </a:r>
            <a:r>
              <a:rPr lang="en-US" dirty="0">
                <a:hlinkClick r:id="rId4"/>
              </a:rPr>
              <a:t>Lin</a:t>
            </a:r>
            <a:r>
              <a:rPr lang="en-US" sz="1800" dirty="0">
                <a:hlinkClick r:id="rId4"/>
              </a:rPr>
              <a:t>, et. al, 2018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10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63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Li, et. al., 2021</a:t>
            </a:r>
            <a:r>
              <a:rPr lang="en-US" dirty="0"/>
              <a:t>, performed numerous experiments to optimize the panoptic FCN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89301" y="2088037"/>
            <a:ext cx="4800794" cy="458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 includes </a:t>
            </a:r>
            <a:r>
              <a:rPr lang="en-US" b="1" dirty="0"/>
              <a:t>14 tables </a:t>
            </a:r>
            <a:r>
              <a:rPr lang="en-US" dirty="0"/>
              <a:t>and </a:t>
            </a:r>
            <a:r>
              <a:rPr lang="en-US" b="1" dirty="0"/>
              <a:t>1 chart </a:t>
            </a:r>
            <a:r>
              <a:rPr lang="en-US" dirty="0"/>
              <a:t>to summarize the results of these experiments</a:t>
            </a:r>
          </a:p>
          <a:p>
            <a:r>
              <a:rPr lang="en-US" dirty="0"/>
              <a:t>Example, Table 3 summarizes experiments on thresholds and use of class-awareness for merging kernel weights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FC7B-083F-5EF4-5503-2F280B9E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8" y="2088037"/>
            <a:ext cx="6312657" cy="3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0" y="182087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Panoptic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78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Panoptic FCN work?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EC468-3BA7-B65F-61F5-754DBFDEB0E7}"/>
              </a:ext>
            </a:extLst>
          </p:cNvPr>
          <p:cNvSpPr txBox="1">
            <a:spLocks/>
          </p:cNvSpPr>
          <p:nvPr/>
        </p:nvSpPr>
        <p:spPr>
          <a:xfrm>
            <a:off x="767320" y="2149311"/>
            <a:ext cx="5124433" cy="419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Pyramid FCN out-performs on speed and accuracy </a:t>
            </a:r>
          </a:p>
          <a:p>
            <a:r>
              <a:rPr lang="en-US" dirty="0"/>
              <a:t>Integrated task architecture exhibits speed advantage  </a:t>
            </a:r>
          </a:p>
          <a:p>
            <a:r>
              <a:rPr lang="en-US" dirty="0"/>
              <a:t>But none of these architectures achieves real-time speed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35EE7-9B44-FCE2-0EC2-647FF03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2" y="1708885"/>
            <a:ext cx="5509531" cy="4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A New Approach?   </a:t>
            </a:r>
          </a:p>
        </p:txBody>
      </p:sp>
    </p:spTree>
    <p:extLst>
      <p:ext uri="{BB962C8B-B14F-4D97-AF65-F5344CB8AC3E}">
        <p14:creationId xmlns:p14="http://schemas.microsoft.com/office/powerpoint/2010/main" val="276734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Semantic segmentation of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Badrinarayanan</a:t>
            </a:r>
            <a:r>
              <a:rPr lang="en-US" sz="1600" dirty="0">
                <a:hlinkClick r:id="rId2"/>
              </a:rPr>
              <a:t>, et. al., 2016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3C1A0-A0D4-6356-4279-D0DE727A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3" y="1503485"/>
            <a:ext cx="7956280" cy="4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Segment Anything Model (SAM) </a:t>
            </a:r>
            <a:r>
              <a:rPr lang="en-US" dirty="0"/>
              <a:t>is an ambitious attempt to unify segmentation tasks </a:t>
            </a:r>
          </a:p>
          <a:p>
            <a:r>
              <a:rPr lang="en-US" dirty="0"/>
              <a:t>SAM is a generalization of the </a:t>
            </a:r>
            <a:r>
              <a:rPr lang="en-US" dirty="0" err="1">
                <a:hlinkClick r:id="rId2"/>
              </a:rPr>
              <a:t>Segformer</a:t>
            </a:r>
            <a:r>
              <a:rPr lang="en-US" dirty="0">
                <a:hlinkClick r:id="rId2"/>
              </a:rPr>
              <a:t> model by </a:t>
            </a:r>
            <a:r>
              <a:rPr lang="en-US" dirty="0" err="1">
                <a:hlinkClick r:id="rId2"/>
              </a:rPr>
              <a:t>Xie</a:t>
            </a:r>
            <a:r>
              <a:rPr lang="en-US" dirty="0">
                <a:hlinkClick r:id="rId2"/>
              </a:rPr>
              <a:t>, et.al., 2021 </a:t>
            </a:r>
            <a:endParaRPr lang="en-US" dirty="0"/>
          </a:p>
          <a:p>
            <a:r>
              <a:rPr lang="en-US" dirty="0"/>
              <a:t>SAM is created by </a:t>
            </a:r>
            <a:r>
              <a:rPr lang="en-US" dirty="0">
                <a:hlinkClick r:id="rId3"/>
              </a:rPr>
              <a:t>Kirillov, et.al., 2023    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SAM GitHub page</a:t>
            </a:r>
            <a:r>
              <a:rPr lang="en-US" dirty="0"/>
              <a:t> includes pre-trained encoder and examples in </a:t>
            </a:r>
            <a:r>
              <a:rPr lang="en-US" dirty="0" err="1"/>
              <a:t>PyTorch</a:t>
            </a: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51EEE-A3CF-18E8-0985-97256B9E7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850" y="3791919"/>
            <a:ext cx="9095929" cy="301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is attempt at universal segmentation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a system, not just a model, with properties:  </a:t>
            </a:r>
          </a:p>
          <a:p>
            <a:r>
              <a:rPr lang="en-US" b="1" dirty="0"/>
              <a:t>Task: </a:t>
            </a:r>
            <a:r>
              <a:rPr lang="en-US" dirty="0"/>
              <a:t>SAM attempts to generalize the segmentation task   </a:t>
            </a:r>
          </a:p>
          <a:p>
            <a:pPr lvl="1"/>
            <a:r>
              <a:rPr lang="en-US" dirty="0"/>
              <a:t>Create multiple responses to a ambiguous prompts</a:t>
            </a:r>
          </a:p>
          <a:p>
            <a:pPr lvl="1"/>
            <a:r>
              <a:rPr lang="en-US" dirty="0"/>
              <a:t>Response can be guided, semantic, instance or panoptic </a:t>
            </a:r>
          </a:p>
          <a:p>
            <a:pPr lvl="1"/>
            <a:r>
              <a:rPr lang="en-US" dirty="0"/>
              <a:t>Prompts can be points, box or text     </a:t>
            </a:r>
          </a:p>
          <a:p>
            <a:r>
              <a:rPr lang="en-US" b="1" dirty="0"/>
              <a:t>Model:</a:t>
            </a:r>
            <a:r>
              <a:rPr lang="en-US" dirty="0"/>
              <a:t> Encoder-decoder architecture</a:t>
            </a:r>
          </a:p>
          <a:p>
            <a:pPr lvl="1"/>
            <a:r>
              <a:rPr lang="en-US" dirty="0"/>
              <a:t>Uses self-supervised leaning  </a:t>
            </a:r>
          </a:p>
          <a:p>
            <a:pPr lvl="1"/>
            <a:r>
              <a:rPr lang="en-US" dirty="0"/>
              <a:t>Goal of zero-shot transfer learning</a:t>
            </a:r>
          </a:p>
          <a:p>
            <a:r>
              <a:rPr lang="en-US" b="1" dirty="0"/>
              <a:t>Data Engine: </a:t>
            </a:r>
            <a:r>
              <a:rPr lang="en-US" dirty="0"/>
              <a:t>Manage massive collection and use of massive dataset for training </a:t>
            </a:r>
          </a:p>
          <a:p>
            <a:r>
              <a:rPr lang="en-US" b="1" dirty="0"/>
              <a:t>Dataset and Responsible AI: </a:t>
            </a:r>
            <a:r>
              <a:rPr lang="en-US" dirty="0"/>
              <a:t>Training images drawn for many sources, regions and with wide range of content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tries to deal with ambiguous prompts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 generates 3 levels of </a:t>
            </a:r>
            <a:r>
              <a:rPr lang="en-US" b="1" dirty="0"/>
              <a:t>valid segmentation masks</a:t>
            </a:r>
            <a:r>
              <a:rPr lang="en-US" dirty="0"/>
              <a:t> in response to ambiguous prompt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5648-5972-02EE-71F2-DFC0EE5F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9" y="1939184"/>
            <a:ext cx="4396292" cy="48302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3" y="2087817"/>
            <a:ext cx="4846321" cy="521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Start with </a:t>
            </a:r>
            <a:r>
              <a:rPr lang="en-US" b="1" dirty="0"/>
              <a:t>point prompt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9BF90-4C0E-4C52-05FE-8FCBDA34D10D}"/>
              </a:ext>
            </a:extLst>
          </p:cNvPr>
          <p:cNvSpPr txBox="1">
            <a:spLocks/>
          </p:cNvSpPr>
          <p:nvPr/>
        </p:nvSpPr>
        <p:spPr>
          <a:xfrm>
            <a:off x="2530279" y="3139447"/>
            <a:ext cx="2981951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Entire object mask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ECFF79-8DCA-B7BB-E6CE-6F10850F04CF}"/>
              </a:ext>
            </a:extLst>
          </p:cNvPr>
          <p:cNvSpPr txBox="1">
            <a:spLocks/>
          </p:cNvSpPr>
          <p:nvPr/>
        </p:nvSpPr>
        <p:spPr>
          <a:xfrm>
            <a:off x="3055736" y="4457186"/>
            <a:ext cx="2268643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Subpart mask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EA5990-538E-08FB-3436-8F59E42E6943}"/>
              </a:ext>
            </a:extLst>
          </p:cNvPr>
          <p:cNvSpPr txBox="1">
            <a:spLocks/>
          </p:cNvSpPr>
          <p:nvPr/>
        </p:nvSpPr>
        <p:spPr>
          <a:xfrm>
            <a:off x="2893101" y="5987870"/>
            <a:ext cx="2906398" cy="52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Sub-subpart mask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84424" y="2183356"/>
            <a:ext cx="691515" cy="1649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84424" y="2348350"/>
            <a:ext cx="2571750" cy="4122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1D982-1D88-24C0-8BE1-9FF310041A6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878915"/>
            <a:ext cx="2823954" cy="5210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C818A6-A33A-DFE8-1DDC-6B5595D031A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00752"/>
            <a:ext cx="1708785" cy="5169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FE0F2D-D4FC-0399-1A1E-38E3F874ECF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512230" y="2642227"/>
            <a:ext cx="1566654" cy="7577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57EB84-F8D6-2CB4-593F-C6EDA71C53E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24379" y="4275306"/>
            <a:ext cx="2931795" cy="4424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5CEA7-3E29-AD3D-564C-95E4235154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518491"/>
            <a:ext cx="576440" cy="7299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882E8E-15FE-D860-5A1F-51ECCA3980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99499" y="5938111"/>
            <a:ext cx="2388095" cy="3102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uses MAE to map image to embedding space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838104" y="2087817"/>
            <a:ext cx="2080744" cy="76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Input image to segment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2" y="456295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93397" y="3957234"/>
            <a:ext cx="335796" cy="896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29166" y="2851001"/>
            <a:ext cx="349310" cy="20027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2495227" y="2861629"/>
            <a:ext cx="2996339" cy="109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Heavy-weight encoder with up to 12 multi-headed </a:t>
            </a:r>
            <a:r>
              <a:rPr lang="en-US" sz="2400" dirty="0" err="1"/>
              <a:t>ViT</a:t>
            </a:r>
            <a:r>
              <a:rPr lang="en-US" sz="2400" dirty="0"/>
              <a:t> blocks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5592307" y="2120709"/>
            <a:ext cx="212585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Embedded image tokens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385302" y="2964810"/>
            <a:ext cx="269930" cy="18889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produces 3 valid mask candidates for each ambiguous prompt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4458346" y="1968440"/>
            <a:ext cx="3718398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Light weight mask decoder with 4 4-headed </a:t>
            </a:r>
            <a:r>
              <a:rPr lang="en-US" sz="2400" dirty="0" err="1"/>
              <a:t>ViT</a:t>
            </a:r>
            <a:r>
              <a:rPr lang="en-US" sz="2400" dirty="0"/>
              <a:t>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0132-BA56-3D60-A1FF-396268A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0" y="2986098"/>
            <a:ext cx="10980295" cy="22266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8B9A9-DD36-EE57-0616-44D623F506A7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8446576" y="4970778"/>
            <a:ext cx="1313662" cy="7628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317545" y="2552054"/>
            <a:ext cx="2129031" cy="932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11FCC7-E1F5-51B2-ABFD-4D2169A4F969}"/>
              </a:ext>
            </a:extLst>
          </p:cNvPr>
          <p:cNvSpPr txBox="1">
            <a:spLocks/>
          </p:cNvSpPr>
          <p:nvPr/>
        </p:nvSpPr>
        <p:spPr>
          <a:xfrm>
            <a:off x="8262068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Prompts encoded by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8525053" y="1707953"/>
            <a:ext cx="3666820" cy="84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with highest score (probability) output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0358463" y="2552054"/>
            <a:ext cx="681496" cy="6560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CB00D-BC65-5672-D9EA-9EFF9BE70C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26252" y="4943959"/>
            <a:ext cx="1281748" cy="7897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8E1092-82C2-B908-4D9F-9A850EA67CC1}"/>
              </a:ext>
            </a:extLst>
          </p:cNvPr>
          <p:cNvSpPr txBox="1">
            <a:spLocks/>
          </p:cNvSpPr>
          <p:nvPr/>
        </p:nvSpPr>
        <p:spPr>
          <a:xfrm>
            <a:off x="4328082" y="5733661"/>
            <a:ext cx="2996339" cy="76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 down-sampled with CNN</a:t>
            </a:r>
          </a:p>
        </p:txBody>
      </p:sp>
    </p:spTree>
    <p:extLst>
      <p:ext uri="{BB962C8B-B14F-4D97-AF65-F5344CB8AC3E}">
        <p14:creationId xmlns:p14="http://schemas.microsoft.com/office/powerpoint/2010/main" val="32376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SAM encoder is based on </a:t>
                </a:r>
                <a:r>
                  <a:rPr lang="en-US" dirty="0">
                    <a:hlinkClick r:id="rId2"/>
                  </a:rPr>
                  <a:t>Masked Autoencoder (MAE) by He, et.al., 2021</a:t>
                </a:r>
                <a:endParaRPr lang="en-US" dirty="0"/>
              </a:p>
              <a:p>
                <a:r>
                  <a:rPr lang="en-US" dirty="0"/>
                  <a:t>MAE uses self-supervised learning    </a:t>
                </a:r>
              </a:p>
              <a:p>
                <a:r>
                  <a:rPr lang="en-US" dirty="0"/>
                  <a:t>Encoder and (disposable) decoder learn to replicate missing patches in training images   </a:t>
                </a:r>
              </a:p>
              <a:p>
                <a:r>
                  <a:rPr lang="en-US" dirty="0"/>
                  <a:t>High probability of missing patch works best;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40"/>
                <a:ext cx="10515600" cy="3065368"/>
              </a:xfrm>
              <a:blipFill>
                <a:blip r:embed="rId3"/>
                <a:stretch>
                  <a:fillRect l="-1159" t="-318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981E09-0137-44FE-AB2D-E54497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8230"/>
            <a:ext cx="12114508" cy="2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8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402C9-D8A3-463D-1DB9-1ACCCAA6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23" y="3096712"/>
            <a:ext cx="6817591" cy="374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uses an encoder-decoder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763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SAM encoder is based on </a:t>
            </a:r>
            <a:r>
              <a:rPr lang="en-US" dirty="0">
                <a:hlinkClick r:id="rId3"/>
              </a:rPr>
              <a:t>MAE by He, et.al.,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A2C64-5BD5-A540-EBC9-56BC3904AB86}"/>
              </a:ext>
            </a:extLst>
          </p:cNvPr>
          <p:cNvSpPr txBox="1">
            <a:spLocks/>
          </p:cNvSpPr>
          <p:nvPr/>
        </p:nvSpPr>
        <p:spPr>
          <a:xfrm>
            <a:off x="61994" y="2185416"/>
            <a:ext cx="1983782" cy="583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Masked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AD4C9-7EAF-86AD-94E9-6B2F32A9CB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3885" y="2769030"/>
            <a:ext cx="1167539" cy="14671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094E3-6AB6-33AE-A6A4-A6D73E2C1E16}"/>
              </a:ext>
            </a:extLst>
          </p:cNvPr>
          <p:cNvSpPr txBox="1">
            <a:spLocks/>
          </p:cNvSpPr>
          <p:nvPr/>
        </p:nvSpPr>
        <p:spPr>
          <a:xfrm>
            <a:off x="9128502" y="4249604"/>
            <a:ext cx="2887724" cy="1441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Reconstructed image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Dice and focal loss used for backpropagation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0F114F-5371-9FB5-1196-4CAD4CAF4EC3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8576714" y="4970477"/>
            <a:ext cx="55178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19BA3F-4A00-0C22-D7A0-3018FA5F1F38}"/>
              </a:ext>
            </a:extLst>
          </p:cNvPr>
          <p:cNvSpPr txBox="1">
            <a:spLocks/>
          </p:cNvSpPr>
          <p:nvPr/>
        </p:nvSpPr>
        <p:spPr>
          <a:xfrm>
            <a:off x="1995805" y="1577746"/>
            <a:ext cx="1637053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unmasked patches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6BE98E-9B0F-668E-8788-94CA308A2E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14332" y="2971379"/>
            <a:ext cx="843488" cy="5932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60252A-CA30-2FB3-69C8-B19CA7D27C04}"/>
              </a:ext>
            </a:extLst>
          </p:cNvPr>
          <p:cNvSpPr txBox="1">
            <a:spLocks/>
          </p:cNvSpPr>
          <p:nvPr/>
        </p:nvSpPr>
        <p:spPr>
          <a:xfrm>
            <a:off x="3632858" y="1576644"/>
            <a:ext cx="1637052" cy="139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encoder for sampled patches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06B63-1D3F-1C3B-0474-92B57C9AC7D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25766" y="2970277"/>
            <a:ext cx="225618" cy="8268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2AFBD-7F50-16F5-D7F4-0C432BE85CC8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51384" y="2970277"/>
            <a:ext cx="387978" cy="5943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E41E1E5-AF1E-E237-EA44-3C7CE04EB93D}"/>
              </a:ext>
            </a:extLst>
          </p:cNvPr>
          <p:cNvSpPr txBox="1">
            <a:spLocks/>
          </p:cNvSpPr>
          <p:nvPr/>
        </p:nvSpPr>
        <p:spPr>
          <a:xfrm>
            <a:off x="5294873" y="1631461"/>
            <a:ext cx="2981222" cy="113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ViT</a:t>
            </a:r>
            <a:r>
              <a:rPr lang="en-US" sz="2400" dirty="0"/>
              <a:t> decoder for positionally sampled and masked patches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EABB63-5EE7-29FA-8812-1BF99140C9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132163" y="2769031"/>
            <a:ext cx="653321" cy="16428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CEC563C-37CE-7895-F35F-040CF799AC38}"/>
              </a:ext>
            </a:extLst>
          </p:cNvPr>
          <p:cNvSpPr txBox="1">
            <a:spLocks/>
          </p:cNvSpPr>
          <p:nvPr/>
        </p:nvSpPr>
        <p:spPr>
          <a:xfrm>
            <a:off x="8276095" y="3096712"/>
            <a:ext cx="2981222" cy="763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positionally encoded patches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80A5EB-BB64-B0E6-DC70-9E92E4B66AE8}"/>
              </a:ext>
            </a:extLst>
          </p:cNvPr>
          <p:cNvCxnSpPr>
            <a:cxnSpLocks/>
          </p:cNvCxnSpPr>
          <p:nvPr/>
        </p:nvCxnSpPr>
        <p:spPr>
          <a:xfrm flipH="1">
            <a:off x="6994902" y="3502616"/>
            <a:ext cx="1281193" cy="6199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9" grpId="0"/>
      <p:bldP spid="29" grpId="0"/>
      <p:bldP spid="39" grpId="0"/>
      <p:bldP spid="5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Training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is trained by combination of :  </a:t>
            </a:r>
          </a:p>
          <a:p>
            <a:r>
              <a:rPr lang="en-US" b="1" dirty="0"/>
              <a:t>Training performed in steps: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with small number of human labeled 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 to larger number of automatically labeled, human evaluated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Vast number of self-supervised cases  </a:t>
            </a:r>
          </a:p>
          <a:p>
            <a:r>
              <a:rPr lang="en-US" dirty="0"/>
              <a:t>Backpropagation with 10% dice loss and 90% focal </a:t>
            </a:r>
            <a:r>
              <a:rPr lang="en-US" dirty="0" err="1"/>
              <a:t>loass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7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SAM may have some inherent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 has impressive capabilities, </a:t>
            </a:r>
            <a:r>
              <a:rPr lang="en-US" b="1" dirty="0"/>
              <a:t>but</a:t>
            </a:r>
            <a:r>
              <a:rPr lang="en-US" dirty="0"/>
              <a:t>:  </a:t>
            </a:r>
          </a:p>
          <a:p>
            <a:r>
              <a:rPr lang="en-US" b="1" dirty="0"/>
              <a:t>Speed: </a:t>
            </a:r>
            <a:r>
              <a:rPr lang="en-US" dirty="0"/>
              <a:t>Computational burden per-image not documented  </a:t>
            </a:r>
          </a:p>
          <a:p>
            <a:pPr lvl="1"/>
            <a:r>
              <a:rPr lang="en-US" dirty="0" err="1"/>
              <a:t>Segformer</a:t>
            </a:r>
            <a:r>
              <a:rPr lang="en-US" dirty="0"/>
              <a:t> required considerable computing power</a:t>
            </a:r>
          </a:p>
          <a:p>
            <a:pPr lvl="1"/>
            <a:r>
              <a:rPr lang="en-US" dirty="0"/>
              <a:t>Several performance compromises to reduce computational burden</a:t>
            </a:r>
          </a:p>
          <a:p>
            <a:r>
              <a:rPr lang="en-US" b="1" dirty="0"/>
              <a:t>Focus on zero-shot training:</a:t>
            </a:r>
            <a:r>
              <a:rPr lang="en-US" dirty="0"/>
              <a:t> How can SAM be tuned for specific task? </a:t>
            </a:r>
          </a:p>
          <a:p>
            <a:pPr lvl="1"/>
            <a:r>
              <a:rPr lang="en-US" dirty="0"/>
              <a:t>Presently task-specific models outperform the generalized model</a:t>
            </a:r>
          </a:p>
          <a:p>
            <a:r>
              <a:rPr lang="en-US" b="1" dirty="0"/>
              <a:t>Ambiguity of masks: </a:t>
            </a:r>
            <a:r>
              <a:rPr lang="en-US" dirty="0"/>
              <a:t>May not provide the desired result   </a:t>
            </a:r>
          </a:p>
          <a:p>
            <a:pPr lvl="1"/>
            <a:r>
              <a:rPr lang="en-US" dirty="0"/>
              <a:t>Potential problem for tasks where specific accuracy is essential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4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classes of segmentation algorithms, with different objectives  </a:t>
            </a:r>
          </a:p>
          <a:p>
            <a:r>
              <a:rPr lang="en-US" b="1" dirty="0"/>
              <a:t>Semantic segmentation </a:t>
            </a:r>
            <a:r>
              <a:rPr lang="en-US" dirty="0"/>
              <a:t>attempts to classify each pixel in an image </a:t>
            </a:r>
          </a:p>
          <a:p>
            <a:pPr lvl="1"/>
            <a:r>
              <a:rPr lang="en-US" dirty="0"/>
              <a:t>Most commonly applied type of segmentation </a:t>
            </a:r>
          </a:p>
          <a:p>
            <a:pPr lvl="1"/>
            <a:r>
              <a:rPr lang="en-US" dirty="0"/>
              <a:t>Goal is scene understanding </a:t>
            </a:r>
          </a:p>
          <a:p>
            <a:pPr lvl="1"/>
            <a:r>
              <a:rPr lang="en-US" dirty="0"/>
              <a:t>Often referred to as stuff segmentation </a:t>
            </a:r>
          </a:p>
          <a:p>
            <a:r>
              <a:rPr lang="en-US" b="1" dirty="0"/>
              <a:t>Instance segmentation </a:t>
            </a:r>
            <a:r>
              <a:rPr lang="en-US" dirty="0"/>
              <a:t>attempts to identify and classify the pixels representing objects in the image </a:t>
            </a:r>
          </a:p>
          <a:p>
            <a:pPr lvl="1"/>
            <a:r>
              <a:rPr lang="en-US" dirty="0"/>
              <a:t>Harder task than semantic segmentation</a:t>
            </a:r>
          </a:p>
          <a:p>
            <a:pPr lvl="1"/>
            <a:r>
              <a:rPr lang="en-US" dirty="0"/>
              <a:t>Often referred to as things segmentation </a:t>
            </a:r>
          </a:p>
          <a:p>
            <a:r>
              <a:rPr lang="en-US" b="1" dirty="0"/>
              <a:t>Panoptic segmentation </a:t>
            </a:r>
            <a:r>
              <a:rPr lang="en-US" dirty="0"/>
              <a:t>attempts to perform both tasks simultaneously </a:t>
            </a:r>
          </a:p>
          <a:p>
            <a:pPr lvl="1"/>
            <a:r>
              <a:rPr lang="en-US" dirty="0"/>
              <a:t>Identify pixels associated with the things in the foreground</a:t>
            </a:r>
          </a:p>
          <a:p>
            <a:pPr lvl="1"/>
            <a:r>
              <a:rPr lang="en-US" dirty="0"/>
              <a:t>Background is the stuff</a:t>
            </a:r>
          </a:p>
        </p:txBody>
      </p:sp>
    </p:spTree>
    <p:extLst>
      <p:ext uri="{BB962C8B-B14F-4D97-AF65-F5344CB8AC3E}">
        <p14:creationId xmlns:p14="http://schemas.microsoft.com/office/powerpoint/2010/main" val="8828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Instance segmentation of objects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He, et. al., 2018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C2FD1-FAF6-6F76-2ED8-38885E9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8" y="1521069"/>
            <a:ext cx="8836120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Segmentation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Panoptic segmentation of objects and stuff in image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Kirillov, et. al., 2019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628E-2150-B956-9AD7-8DA182C8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1539532"/>
            <a:ext cx="11137507" cy="46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2402-97C2-87C3-9C0C-99F12EE8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Segmentation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71094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Image Segmentation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Need evaluation methods appropriate for segmentation task</a:t>
                </a:r>
              </a:p>
              <a:p>
                <a:r>
                  <a:rPr lang="en-US" b="1" dirty="0"/>
                  <a:t>Sematic segmentation </a:t>
                </a:r>
                <a:r>
                  <a:rPr lang="en-US" dirty="0"/>
                  <a:t>algorithms </a:t>
                </a:r>
                <a:r>
                  <a:rPr lang="en-US" b="1" dirty="0"/>
                  <a:t>evaluated pixel-wise</a:t>
                </a:r>
                <a:r>
                  <a:rPr lang="en-US" dirty="0"/>
                  <a:t>    </a:t>
                </a:r>
              </a:p>
              <a:p>
                <a:r>
                  <a:rPr lang="en-US" dirty="0"/>
                  <a:t>Have k-classes of labeled pixels</a:t>
                </a:r>
              </a:p>
              <a:p>
                <a:pPr lvl="1"/>
                <a:r>
                  <a:rPr lang="en-US" dirty="0"/>
                  <a:t>k-types of stuff </a:t>
                </a:r>
              </a:p>
              <a:p>
                <a:pPr lvl="1"/>
                <a:r>
                  <a:rPr lang="en-US" dirty="0"/>
                  <a:t>Null or undetermined category for unlabeled pixels </a:t>
                </a:r>
              </a:p>
              <a:p>
                <a:r>
                  <a:rPr lang="en-US" dirty="0"/>
                  <a:t>Use TP, TN, FP, FN</a:t>
                </a:r>
              </a:p>
              <a:p>
                <a:r>
                  <a:rPr lang="en-US" dirty="0"/>
                  <a:t>Average over the k-classes   </a:t>
                </a:r>
              </a:p>
              <a:p>
                <a:pPr lvl="1"/>
                <a:r>
                  <a:rPr lang="en-US" dirty="0"/>
                  <a:t>Average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precision</a:t>
                </a:r>
              </a:p>
              <a:p>
                <a:pPr lvl="1"/>
                <a:r>
                  <a:rPr lang="en-US" dirty="0"/>
                  <a:t>Average recall</a:t>
                </a:r>
              </a:p>
              <a:p>
                <a:pPr lvl="1"/>
                <a:r>
                  <a:rPr lang="en-US" dirty="0"/>
                  <a:t>etc.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5024</TotalTime>
  <Words>2742</Words>
  <Application>Microsoft Office PowerPoint</Application>
  <PresentationFormat>Widescreen</PresentationFormat>
  <Paragraphs>453</Paragraphs>
  <Slides>59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Inter</vt:lpstr>
      <vt:lpstr>Office Theme</vt:lpstr>
      <vt:lpstr>CSCI E-25 Computer Vision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Segmentation of Images </vt:lpstr>
      <vt:lpstr>Evaluation of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Evaluation of Image Segmentation Algorithms</vt:lpstr>
      <vt:lpstr>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Semantic Segmentation Algorithms</vt:lpstr>
      <vt:lpstr>Deep Sematic Segmentation of Images </vt:lpstr>
      <vt:lpstr>Deep Sematic Segmentation of Images </vt:lpstr>
      <vt:lpstr>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Algorithms</vt:lpstr>
      <vt:lpstr>Deep Instance Segmentation of Images </vt:lpstr>
      <vt:lpstr>Deep Instance Segmentation of Images </vt:lpstr>
      <vt:lpstr>Panoptic Segmentation Algorithms</vt:lpstr>
      <vt:lpstr>Deep Panoptic Segmentation Algorithms</vt:lpstr>
      <vt:lpstr>Deep Panoptic Segmentation Algorithms</vt:lpstr>
      <vt:lpstr>Deep Panoptic Segmentation Algorithms</vt:lpstr>
      <vt:lpstr>Deep Instance Segmentation of Images 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Deep Panoptic Segmentation Algorithms</vt:lpstr>
      <vt:lpstr>SAM: A New Approach?   </vt:lpstr>
      <vt:lpstr>SAM is attempt at universal segmentation model </vt:lpstr>
      <vt:lpstr>SAM is attempt at universal segmentation model </vt:lpstr>
      <vt:lpstr>SAM tries to deal with ambiguous prompts </vt:lpstr>
      <vt:lpstr>SAM uses an encoder-decoder architecture  </vt:lpstr>
      <vt:lpstr>SAM uses an encoder-decoder architecture  </vt:lpstr>
      <vt:lpstr>SAM uses an encoder-decoder architecture  </vt:lpstr>
      <vt:lpstr>SAM uses an encoder-decoder architecture  </vt:lpstr>
      <vt:lpstr>Training SAM</vt:lpstr>
      <vt:lpstr>SAM may have some inherent pitfalls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391</cp:revision>
  <dcterms:created xsi:type="dcterms:W3CDTF">2022-04-24T20:15:20Z</dcterms:created>
  <dcterms:modified xsi:type="dcterms:W3CDTF">2023-04-27T21:21:46Z</dcterms:modified>
</cp:coreProperties>
</file>